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70" r:id="rId3"/>
    <p:sldId id="280" r:id="rId4"/>
    <p:sldId id="271" r:id="rId5"/>
    <p:sldId id="269" r:id="rId6"/>
    <p:sldId id="274" r:id="rId7"/>
    <p:sldId id="283" r:id="rId8"/>
    <p:sldId id="293" r:id="rId9"/>
    <p:sldId id="292" r:id="rId10"/>
    <p:sldId id="296" r:id="rId11"/>
    <p:sldId id="294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91" r:id="rId22"/>
    <p:sldId id="305" r:id="rId23"/>
    <p:sldId id="309" r:id="rId24"/>
    <p:sldId id="306" r:id="rId25"/>
    <p:sldId id="307" r:id="rId26"/>
    <p:sldId id="308" r:id="rId27"/>
    <p:sldId id="266" r:id="rId28"/>
    <p:sldId id="272" r:id="rId29"/>
    <p:sldId id="31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/>
    <p:restoredTop sz="89266"/>
  </p:normalViewPr>
  <p:slideViewPr>
    <p:cSldViewPr snapToGrid="0" snapToObjects="1">
      <p:cViewPr varScale="1">
        <p:scale>
          <a:sx n="62" d="100"/>
          <a:sy n="62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E787D-72C1-7241-AB71-6B72C156C9E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092182-5F87-524D-8B06-2EBF2149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1B486-1A40-AF4E-BBA2-30B2095E5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Campus Parent Portal, navigate between tools in the menu on the left. On mobile devices, this menu shrinks to a "hamburger" or "three bars" icon to save space. </a:t>
            </a:r>
          </a:p>
          <a:p>
            <a:endParaRPr lang="en-US" dirty="0" smtClean="0"/>
          </a:p>
          <a:p>
            <a:r>
              <a:rPr lang="en-US" dirty="0" smtClean="0"/>
              <a:t>Click the user icon in the top right to view Notification Settings.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tool is specific to a single student, such as Grades or Schedule, a student dropdown list displays in the top right corner. This dropdown list does not display for tools that are not student specific.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8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71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make sure you student knows their</a:t>
            </a:r>
            <a:r>
              <a:rPr lang="en-US" baseline="0" dirty="0" smtClean="0"/>
              <a:t> A Day and B Day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1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Cotton speak to Support Staff</a:t>
            </a:r>
            <a:r>
              <a:rPr lang="en-US" baseline="0" dirty="0" smtClean="0"/>
              <a:t> assistance with making calls.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6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</a:t>
            </a:r>
            <a:r>
              <a:rPr lang="en-US" baseline="0" dirty="0" smtClean="0"/>
              <a:t> will not be able to log in if there is another Google Account signed in on the same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5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website is where you can find</a:t>
            </a:r>
            <a:r>
              <a:rPr lang="en-US" baseline="0" dirty="0" smtClean="0"/>
              <a:t> contact information for the Assistant Principals as well as the Counselors if you need assistance with anything.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9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IC access will inform your scholar’s specific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mention A/B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Owens insert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parents how to Navigate the site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2182-5F87-524D-8B06-2EBF21492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389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103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7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86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388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DD085DE-FAD4-114C-8DAB-2955ED7E61E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BFB353B-18E0-B94E-9FFA-E302FD0249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973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atlantapublicschools.us/Page/4841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atlantapublicschools.us/Page/4020" TargetMode="Externa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publicschools.us/Page/4841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BCDD0D-AC79-1D48-9775-D69EC2154A76}"/>
              </a:ext>
            </a:extLst>
          </p:cNvPr>
          <p:cNvSpPr/>
          <p:nvPr/>
        </p:nvSpPr>
        <p:spPr>
          <a:xfrm>
            <a:off x="4541349" y="2816163"/>
            <a:ext cx="63577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anose="02050806060905020404" pitchFamily="18" charset="77"/>
              </a:rPr>
              <a:t>PARENT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7DB71-AFBD-8E42-8753-EE7D79CC50A4}"/>
              </a:ext>
            </a:extLst>
          </p:cNvPr>
          <p:cNvSpPr/>
          <p:nvPr/>
        </p:nvSpPr>
        <p:spPr>
          <a:xfrm>
            <a:off x="3911601" y="973653"/>
            <a:ext cx="77604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nard MT Condensed" panose="02050806060905020404" pitchFamily="18" charset="77"/>
              </a:rPr>
              <a:t>WELCOME TO</a:t>
            </a:r>
            <a:endParaRPr lang="en-US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62" y="1550846"/>
            <a:ext cx="3154749" cy="27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1925"/>
            <a:ext cx="9601200" cy="14897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Creating, Resetting, and Activating your Account 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286000"/>
            <a:ext cx="3758339" cy="358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D35E0E-FD6F-804A-BC3B-33A19E5C2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25297"/>
            <a:ext cx="3577348" cy="35421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100" y="6135297"/>
            <a:ext cx="1139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4"/>
              </a:rPr>
              <a:t>https://www.atlantapublicschools.us/Page/48412</a:t>
            </a:r>
            <a:endParaRPr lang="en-US" sz="3600" dirty="0"/>
          </a:p>
        </p:txBody>
      </p:sp>
      <p:pic>
        <p:nvPicPr>
          <p:cNvPr id="1028" name="Picture 4" descr="Campus Parent/Student Information - Dinwiddie County Schoo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44" y="2213599"/>
            <a:ext cx="3765497" cy="37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12579" y="1644435"/>
            <a:ext cx="396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Broadway" panose="04040905080B02020502" pitchFamily="82" charset="0"/>
              </a:rPr>
              <a:t>Download the App!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5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738312"/>
            <a:ext cx="9572625" cy="456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312" y="514350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Home Screen Landing Page</a:t>
            </a:r>
            <a:endParaRPr lang="en-US" sz="44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9312" y="514350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What if I have multiple students?</a:t>
            </a:r>
            <a:endParaRPr lang="en-US" sz="44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1476374"/>
            <a:ext cx="10044113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6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4517" y="810850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Message Center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27" y="1965960"/>
            <a:ext cx="5076825" cy="4086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1965960"/>
            <a:ext cx="6102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Message Center </a:t>
            </a:r>
            <a:r>
              <a:rPr lang="en-US" sz="2400" dirty="0" smtClean="0">
                <a:latin typeface="Arial Black" panose="020B0A04020102020204" pitchFamily="34" charset="0"/>
              </a:rPr>
              <a:t>includes announcements are posted </a:t>
            </a:r>
            <a:r>
              <a:rPr lang="en-US" sz="2400" dirty="0">
                <a:latin typeface="Arial Black" panose="020B0A04020102020204" pitchFamily="34" charset="0"/>
              </a:rPr>
              <a:t>at a school or district level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Click Show </a:t>
            </a:r>
            <a:r>
              <a:rPr lang="en-US" sz="2400" dirty="0" smtClean="0">
                <a:latin typeface="Arial Black" panose="020B0A04020102020204" pitchFamily="34" charset="0"/>
              </a:rPr>
              <a:t>More to </a:t>
            </a:r>
            <a:r>
              <a:rPr lang="en-US" sz="2400" dirty="0">
                <a:latin typeface="Arial Black" panose="020B0A04020102020204" pitchFamily="34" charset="0"/>
              </a:rPr>
              <a:t>display </a:t>
            </a:r>
            <a:r>
              <a:rPr lang="en-US" sz="2400" dirty="0" smtClean="0">
                <a:latin typeface="Arial Black" panose="020B0A04020102020204" pitchFamily="34" charset="0"/>
              </a:rPr>
              <a:t>additional text </a:t>
            </a:r>
            <a:r>
              <a:rPr lang="en-US" sz="2400" dirty="0">
                <a:latin typeface="Arial Black" panose="020B0A04020102020204" pitchFamily="34" charset="0"/>
              </a:rPr>
              <a:t>for longer announcements.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Additionally</a:t>
            </a:r>
            <a:r>
              <a:rPr lang="en-US" sz="2400" dirty="0">
                <a:latin typeface="Arial Black" panose="020B0A04020102020204" pitchFamily="34" charset="0"/>
              </a:rPr>
              <a:t>, the Inbox displays messages sent </a:t>
            </a:r>
            <a:r>
              <a:rPr lang="en-US" sz="2400" dirty="0" smtClean="0">
                <a:latin typeface="Arial Black" panose="020B0A04020102020204" pitchFamily="34" charset="0"/>
              </a:rPr>
              <a:t>to the </a:t>
            </a:r>
            <a:r>
              <a:rPr lang="en-US" sz="2400" dirty="0">
                <a:latin typeface="Arial Black" panose="020B0A04020102020204" pitchFamily="34" charset="0"/>
              </a:rPr>
              <a:t>parent, including those from teachers.</a:t>
            </a:r>
          </a:p>
        </p:txBody>
      </p:sp>
    </p:spTree>
    <p:extLst>
      <p:ext uri="{BB962C8B-B14F-4D97-AF65-F5344CB8AC3E}">
        <p14:creationId xmlns:p14="http://schemas.microsoft.com/office/powerpoint/2010/main" val="158797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116" y="700359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Today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9144" y="1970385"/>
            <a:ext cx="55030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The Today view shows the selected </a:t>
            </a:r>
            <a:r>
              <a:rPr lang="en-US" dirty="0" smtClean="0">
                <a:latin typeface="Arial Black" panose="020B0A04020102020204" pitchFamily="34" charset="0"/>
              </a:rPr>
              <a:t>student's schedule </a:t>
            </a:r>
            <a:r>
              <a:rPr lang="en-US" dirty="0">
                <a:latin typeface="Arial Black" panose="020B0A04020102020204" pitchFamily="34" charset="0"/>
              </a:rPr>
              <a:t>for the current day and lists </a:t>
            </a:r>
            <a:r>
              <a:rPr lang="en-US" dirty="0" smtClean="0">
                <a:latin typeface="Arial Black" panose="020B0A04020102020204" pitchFamily="34" charset="0"/>
              </a:rPr>
              <a:t>any assignments </a:t>
            </a:r>
            <a:r>
              <a:rPr lang="en-US" dirty="0">
                <a:latin typeface="Arial Black" panose="020B0A04020102020204" pitchFamily="34" charset="0"/>
              </a:rPr>
              <a:t>due today or </a:t>
            </a:r>
            <a:r>
              <a:rPr lang="en-US" dirty="0" smtClean="0">
                <a:latin typeface="Arial Black" panose="020B0A04020102020204" pitchFamily="34" charset="0"/>
              </a:rPr>
              <a:t>tomorrow.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 The schedule shows the times of the periods </a:t>
            </a:r>
            <a:r>
              <a:rPr lang="en-US" dirty="0" smtClean="0">
                <a:latin typeface="Arial Black" panose="020B0A04020102020204" pitchFamily="34" charset="0"/>
              </a:rPr>
              <a:t>during the </a:t>
            </a:r>
            <a:r>
              <a:rPr lang="en-US" dirty="0">
                <a:latin typeface="Arial Black" panose="020B0A04020102020204" pitchFamily="34" charset="0"/>
              </a:rPr>
              <a:t>day and </a:t>
            </a:r>
            <a:r>
              <a:rPr lang="en-US" dirty="0" smtClean="0">
                <a:latin typeface="Arial Black" panose="020B0A04020102020204" pitchFamily="34" charset="0"/>
              </a:rPr>
              <a:t>the student's </a:t>
            </a:r>
            <a:r>
              <a:rPr lang="en-US" dirty="0">
                <a:latin typeface="Arial Black" panose="020B0A04020102020204" pitchFamily="34" charset="0"/>
              </a:rPr>
              <a:t>courses, with the teacher's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   name </a:t>
            </a:r>
            <a:r>
              <a:rPr lang="en-US" dirty="0">
                <a:latin typeface="Arial Black" panose="020B0A04020102020204" pitchFamily="34" charset="0"/>
              </a:rPr>
              <a:t>and room assigned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 The assignments list covers all of the </a:t>
            </a:r>
            <a:r>
              <a:rPr lang="en-US" dirty="0" smtClean="0">
                <a:latin typeface="Arial Black" panose="020B0A04020102020204" pitchFamily="34" charset="0"/>
              </a:rPr>
              <a:t>student's courses</a:t>
            </a:r>
            <a:r>
              <a:rPr lang="en-US" dirty="0">
                <a:latin typeface="Arial Black" panose="020B0A04020102020204" pitchFamily="34" charset="0"/>
              </a:rPr>
              <a:t>, including those that may not meet on </a:t>
            </a:r>
            <a:r>
              <a:rPr lang="en-US" dirty="0" smtClean="0">
                <a:latin typeface="Arial Black" panose="020B0A04020102020204" pitchFamily="34" charset="0"/>
              </a:rPr>
              <a:t>the current </a:t>
            </a:r>
            <a:r>
              <a:rPr lang="en-US" dirty="0">
                <a:latin typeface="Arial Black" panose="020B0A04020102020204" pitchFamily="34" charset="0"/>
              </a:rPr>
              <a:t>day. Click on the assignment or the </a:t>
            </a:r>
            <a:r>
              <a:rPr lang="en-US" dirty="0" err="1" smtClean="0">
                <a:latin typeface="Arial Black" panose="020B0A04020102020204" pitchFamily="34" charset="0"/>
              </a:rPr>
              <a:t>coursename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to view details.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66" y="1970385"/>
            <a:ext cx="6026834" cy="3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116" y="700359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Calendar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9144" y="1970385"/>
            <a:ext cx="55030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The Calendar allows the selected </a:t>
            </a:r>
            <a:r>
              <a:rPr lang="en-US" sz="2000" dirty="0" smtClean="0">
                <a:latin typeface="Arial Black" panose="020B0A04020102020204" pitchFamily="34" charset="0"/>
              </a:rPr>
              <a:t>student’s assignments</a:t>
            </a:r>
            <a:r>
              <a:rPr lang="en-US" sz="2000" dirty="0">
                <a:latin typeface="Arial Black" panose="020B0A04020102020204" pitchFamily="34" charset="0"/>
              </a:rPr>
              <a:t>, schedule, and attendance to be </a:t>
            </a:r>
            <a:r>
              <a:rPr lang="en-US" sz="2000" dirty="0" smtClean="0">
                <a:latin typeface="Arial Black" panose="020B0A04020102020204" pitchFamily="34" charset="0"/>
              </a:rPr>
              <a:t>viewed at </a:t>
            </a:r>
            <a:r>
              <a:rPr lang="en-US" sz="2000" dirty="0">
                <a:latin typeface="Arial Black" panose="020B0A04020102020204" pitchFamily="34" charset="0"/>
              </a:rPr>
              <a:t>a glance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Click </a:t>
            </a:r>
            <a:r>
              <a:rPr lang="en-US" sz="2000" dirty="0">
                <a:latin typeface="Arial Black" panose="020B0A04020102020204" pitchFamily="34" charset="0"/>
              </a:rPr>
              <a:t>the calendar dates to see each day at a </a:t>
            </a:r>
            <a:r>
              <a:rPr lang="en-US" sz="2000" dirty="0" smtClean="0">
                <a:latin typeface="Arial Black" panose="020B0A04020102020204" pitchFamily="34" charset="0"/>
              </a:rPr>
              <a:t>glance. Use </a:t>
            </a:r>
            <a:r>
              <a:rPr lang="en-US" sz="2000" dirty="0">
                <a:latin typeface="Arial Black" panose="020B0A04020102020204" pitchFamily="34" charset="0"/>
              </a:rPr>
              <a:t>the Assignments, Schedule, and </a:t>
            </a:r>
            <a:r>
              <a:rPr lang="en-US" sz="2000" dirty="0" smtClean="0">
                <a:latin typeface="Arial Black" panose="020B0A04020102020204" pitchFamily="34" charset="0"/>
              </a:rPr>
              <a:t>Attendance buttons </a:t>
            </a:r>
            <a:r>
              <a:rPr lang="en-US" sz="2000" dirty="0">
                <a:latin typeface="Arial Black" panose="020B0A04020102020204" pitchFamily="34" charset="0"/>
              </a:rPr>
              <a:t>at the top to view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765" y="1970385"/>
            <a:ext cx="6341235" cy="41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116" y="700359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Assignments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9144" y="1970385"/>
            <a:ext cx="6601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Assignments tool collects all of a </a:t>
            </a:r>
            <a:r>
              <a:rPr lang="en-US" sz="2400" dirty="0" smtClean="0">
                <a:latin typeface="Arial Black" panose="020B0A04020102020204" pitchFamily="34" charset="0"/>
              </a:rPr>
              <a:t>student's assignments </a:t>
            </a:r>
            <a:r>
              <a:rPr lang="en-US" sz="2400" dirty="0">
                <a:latin typeface="Arial Black" panose="020B0A04020102020204" pitchFamily="34" charset="0"/>
              </a:rPr>
              <a:t>with the focus on today. </a:t>
            </a:r>
            <a:r>
              <a:rPr lang="en-US" sz="2400" dirty="0" smtClean="0">
                <a:latin typeface="Arial Black" panose="020B0A04020102020204" pitchFamily="34" charset="0"/>
              </a:rPr>
              <a:t>Click assignments </a:t>
            </a:r>
            <a:r>
              <a:rPr lang="en-US" sz="2400" dirty="0">
                <a:latin typeface="Arial Black" panose="020B0A04020102020204" pitchFamily="34" charset="0"/>
              </a:rPr>
              <a:t>to view details and scroll to </a:t>
            </a:r>
            <a:r>
              <a:rPr lang="en-US" sz="2400" dirty="0" smtClean="0">
                <a:latin typeface="Arial Black" panose="020B0A04020102020204" pitchFamily="34" charset="0"/>
              </a:rPr>
              <a:t>see previous </a:t>
            </a:r>
            <a:r>
              <a:rPr lang="en-US" sz="2400" dirty="0">
                <a:latin typeface="Arial Black" panose="020B0A04020102020204" pitchFamily="34" charset="0"/>
              </a:rPr>
              <a:t>and future assignments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Use the Missing and Current Term buttons at the </a:t>
            </a:r>
            <a:r>
              <a:rPr lang="en-US" sz="2400" dirty="0" smtClean="0">
                <a:latin typeface="Arial Black" panose="020B0A04020102020204" pitchFamily="34" charset="0"/>
              </a:rPr>
              <a:t>top to </a:t>
            </a:r>
            <a:r>
              <a:rPr lang="en-US" sz="2400" dirty="0">
                <a:latin typeface="Arial Black" panose="020B0A04020102020204" pitchFamily="34" charset="0"/>
              </a:rPr>
              <a:t>filter assignments.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05" y="1607534"/>
            <a:ext cx="4379157" cy="51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2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116" y="700359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Grades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9144" y="1970385"/>
            <a:ext cx="66015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The Grades tool shows all of the grades earned by the selected student for all </a:t>
            </a:r>
            <a:r>
              <a:rPr lang="en-US" sz="2000" dirty="0" smtClean="0">
                <a:latin typeface="Arial Black" panose="020B0A04020102020204" pitchFamily="34" charset="0"/>
              </a:rPr>
              <a:t>tasks.</a:t>
            </a: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 Posted </a:t>
            </a:r>
            <a:r>
              <a:rPr lang="en-US" sz="2000" dirty="0">
                <a:latin typeface="Arial Black" panose="020B0A04020102020204" pitchFamily="34" charset="0"/>
              </a:rPr>
              <a:t>grades are displayed in bold, with In-Progress grades indicated as "In-progress</a:t>
            </a:r>
            <a:r>
              <a:rPr lang="en-US" sz="2000" dirty="0" smtClean="0">
                <a:latin typeface="Arial Black" panose="020B0A04020102020204" pitchFamily="34" charset="0"/>
              </a:rPr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Where the grey arrow displays for a </a:t>
            </a:r>
            <a:r>
              <a:rPr lang="en-US" sz="2000" dirty="0" smtClean="0">
                <a:latin typeface="Arial Black" panose="020B0A04020102020204" pitchFamily="34" charset="0"/>
              </a:rPr>
              <a:t>task, </a:t>
            </a:r>
            <a:r>
              <a:rPr lang="en-US" sz="2000" dirty="0">
                <a:latin typeface="Arial Black" panose="020B0A04020102020204" pitchFamily="34" charset="0"/>
              </a:rPr>
              <a:t>click the task to view the Categories that contribute to the grade. Expand categories to view all included assignments. Click assignments to view details.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05" y="1607534"/>
            <a:ext cx="4379157" cy="51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116" y="700359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Grade Book Updates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9144" y="1970385"/>
            <a:ext cx="5036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Grade Book Updates lists all of the assignments that have been scored or otherwise updated in the last 14 days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Click on the assignment or the course name to view details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97" y="2164832"/>
            <a:ext cx="5719103" cy="32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116" y="700359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Attendance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9144" y="1970385"/>
            <a:ext cx="60901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Attendance tool lists the absences and </a:t>
            </a:r>
            <a:r>
              <a:rPr lang="en-US" sz="2400" dirty="0" err="1" smtClean="0">
                <a:latin typeface="Arial Black" panose="020B0A04020102020204" pitchFamily="34" charset="0"/>
              </a:rPr>
              <a:t>tardies</a:t>
            </a:r>
            <a:r>
              <a:rPr lang="en-US" sz="2400" dirty="0" smtClean="0">
                <a:latin typeface="Arial Black" panose="020B0A04020102020204" pitchFamily="34" charset="0"/>
              </a:rPr>
              <a:t> for </a:t>
            </a:r>
            <a:r>
              <a:rPr lang="en-US" sz="2400" dirty="0">
                <a:latin typeface="Arial Black" panose="020B0A04020102020204" pitchFamily="34" charset="0"/>
              </a:rPr>
              <a:t>attendance taking periods in the selected term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Click on a period to view details. On the detail view, absences and </a:t>
            </a:r>
            <a:r>
              <a:rPr lang="en-US" sz="2400" dirty="0" err="1">
                <a:latin typeface="Arial Black" panose="020B0A04020102020204" pitchFamily="34" charset="0"/>
              </a:rPr>
              <a:t>tardies</a:t>
            </a:r>
            <a:r>
              <a:rPr lang="en-US" sz="2400" dirty="0">
                <a:latin typeface="Arial Black" panose="020B0A04020102020204" pitchFamily="34" charset="0"/>
              </a:rPr>
              <a:t> are divided by type (excused, unexcused, exempt, or unknown), with all absences and </a:t>
            </a:r>
            <a:r>
              <a:rPr lang="en-US" sz="2400" dirty="0" err="1">
                <a:latin typeface="Arial Black" panose="020B0A04020102020204" pitchFamily="34" charset="0"/>
              </a:rPr>
              <a:t>tardies</a:t>
            </a:r>
            <a:r>
              <a:rPr lang="en-US" sz="2400" dirty="0">
                <a:latin typeface="Arial Black" panose="020B0A04020102020204" pitchFamily="34" charset="0"/>
              </a:rPr>
              <a:t> listed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72" y="1578288"/>
            <a:ext cx="5025515" cy="51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4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A73D98-0310-5C4B-8363-B274FB8C3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1" y="300288"/>
            <a:ext cx="10735734" cy="5174623"/>
          </a:xfr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84A92B-B8AE-104E-9BD2-F779318D2B2C}"/>
              </a:ext>
            </a:extLst>
          </p:cNvPr>
          <p:cNvSpPr/>
          <p:nvPr/>
        </p:nvSpPr>
        <p:spPr>
          <a:xfrm>
            <a:off x="3601374" y="5120968"/>
            <a:ext cx="51924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Lucida Calligraphy" panose="03010101010101010101" pitchFamily="66" charset="77"/>
              </a:rPr>
              <a:t>Every class period</a:t>
            </a: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661734A7-A26D-5B43-B5A5-614BD752F7A0}"/>
              </a:ext>
            </a:extLst>
          </p:cNvPr>
          <p:cNvSpPr/>
          <p:nvPr/>
        </p:nvSpPr>
        <p:spPr>
          <a:xfrm rot="20880063">
            <a:off x="711200" y="829733"/>
            <a:ext cx="2890176" cy="22860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LIVE INSTRUCTION DAILY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A5E9C315-459A-5E4B-9473-EB400022856F}"/>
              </a:ext>
            </a:extLst>
          </p:cNvPr>
          <p:cNvSpPr/>
          <p:nvPr/>
        </p:nvSpPr>
        <p:spPr>
          <a:xfrm rot="1495831">
            <a:off x="8652730" y="1056908"/>
            <a:ext cx="2890176" cy="22860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LIVE INSTRUCTION DAILY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D0557-556A-CF40-B712-9714A4446DA6}"/>
              </a:ext>
            </a:extLst>
          </p:cNvPr>
          <p:cNvSpPr/>
          <p:nvPr/>
        </p:nvSpPr>
        <p:spPr>
          <a:xfrm>
            <a:off x="3524295" y="5827014"/>
            <a:ext cx="5022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Bernard MT Condensed" panose="02050806060905020404" pitchFamily="18" charset="77"/>
              </a:rPr>
              <a:t>GRADES COUNT!</a:t>
            </a:r>
          </a:p>
        </p:txBody>
      </p:sp>
    </p:spTree>
    <p:extLst>
      <p:ext uri="{BB962C8B-B14F-4D97-AF65-F5344CB8AC3E}">
        <p14:creationId xmlns:p14="http://schemas.microsoft.com/office/powerpoint/2010/main" val="1344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432" y="251549"/>
            <a:ext cx="85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anose="020E0802020502020306" pitchFamily="34" charset="0"/>
              </a:rPr>
              <a:t>Parent Portal Tools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116" y="700359"/>
            <a:ext cx="749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Schedule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9144" y="1970385"/>
            <a:ext cx="6090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Schedule tool shows the student's schedule for each term, including any day rotations.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Each schedule includes the times of the periods during the day and the student's courses, with the teacher's name and room assigned.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****</a:t>
            </a:r>
            <a:r>
              <a:rPr lang="en-US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We are NOT using the times in IC, please refer to the Virtual Instructional Schedule****</a:t>
            </a:r>
            <a:endParaRPr lang="en-US" sz="2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649" y="1843203"/>
            <a:ext cx="5372746" cy="47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54672-BC74-8C4C-A26A-0CEFDD38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159809"/>
            <a:ext cx="6478058" cy="6478058"/>
          </a:xfr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3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25" y="21450"/>
            <a:ext cx="11510074" cy="6836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393" y="2789695"/>
            <a:ext cx="6075335" cy="35394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Think of Google Classroom (GC)</a:t>
            </a:r>
          </a:p>
          <a:p>
            <a:r>
              <a:rPr lang="en-US" sz="2800" dirty="0"/>
              <a:t>as your child’s digital link to learning. </a:t>
            </a:r>
          </a:p>
          <a:p>
            <a:endParaRPr lang="en-US" sz="2800" dirty="0"/>
          </a:p>
          <a:p>
            <a:r>
              <a:rPr lang="en-US" sz="2800" dirty="0"/>
              <a:t>Teachers use GC to share assignments, homework, newsletters, and much more with students AND parents!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23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5" y="21450"/>
            <a:ext cx="11510074" cy="6836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393" y="2789695"/>
            <a:ext cx="6075335" cy="38472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Students MUST log in to their ApsMybackpack using their Network ID and Password (Lunch #)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Click on the Google Classroom Icon</a:t>
            </a:r>
            <a:endParaRPr lang="en-US" sz="3600" dirty="0"/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850251" y="898900"/>
            <a:ext cx="5000785" cy="203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355" y="3585521"/>
            <a:ext cx="2588102" cy="22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70" y="0"/>
            <a:ext cx="116082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7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2" y="0"/>
            <a:ext cx="11479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2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" y="0"/>
            <a:ext cx="1146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31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6A7A-95AF-C349-92BD-0C3D30C0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66" y="4345849"/>
            <a:ext cx="6639478" cy="166552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latin typeface="Engravers MT" panose="02090707080505020304" pitchFamily="18" charset="77"/>
              </a:rPr>
              <a:t>Connect </a:t>
            </a:r>
            <a:br>
              <a:rPr lang="en-US" sz="7300" b="1" dirty="0">
                <a:latin typeface="Engravers MT" panose="02090707080505020304" pitchFamily="18" charset="77"/>
              </a:rPr>
            </a:br>
            <a:r>
              <a:rPr lang="en-US" sz="7300" b="1" dirty="0">
                <a:latin typeface="Engravers MT" panose="02090707080505020304" pitchFamily="18" charset="77"/>
              </a:rPr>
              <a:t>with US!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83D943-742D-234E-8C0D-539FA7A80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67" y="1202267"/>
            <a:ext cx="2362200" cy="2362200"/>
          </a:xfr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9319E-15D1-7045-A835-DA2EDCFDD260}"/>
              </a:ext>
            </a:extLst>
          </p:cNvPr>
          <p:cNvSpPr txBox="1"/>
          <p:nvPr/>
        </p:nvSpPr>
        <p:spPr>
          <a:xfrm>
            <a:off x="782577" y="410788"/>
            <a:ext cx="395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@</a:t>
            </a:r>
            <a:r>
              <a:rPr lang="en-US" sz="3600" dirty="0" err="1"/>
              <a:t>apssylvanhillsms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E5DCA-2858-9140-A97C-BD131D395011}"/>
              </a:ext>
            </a:extLst>
          </p:cNvPr>
          <p:cNvSpPr txBox="1"/>
          <p:nvPr/>
        </p:nvSpPr>
        <p:spPr>
          <a:xfrm>
            <a:off x="8355114" y="5973233"/>
            <a:ext cx="395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@</a:t>
            </a:r>
            <a:r>
              <a:rPr lang="en-US" sz="3600" dirty="0" err="1"/>
              <a:t>apssylvanhills</a:t>
            </a:r>
            <a:endParaRPr lang="en-US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3C0A6F-8714-A641-B291-058B70BE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45" y="3564467"/>
            <a:ext cx="2408766" cy="24087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0AD1C3-02CD-304D-B36A-8E7BD229CDC8}"/>
              </a:ext>
            </a:extLst>
          </p:cNvPr>
          <p:cNvSpPr/>
          <p:nvPr/>
        </p:nvSpPr>
        <p:spPr>
          <a:xfrm>
            <a:off x="4227541" y="2734576"/>
            <a:ext cx="76643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hlinkClick r:id="rId5"/>
              </a:rPr>
              <a:t>https://www.atlantapublicschools.us/Page/4020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574804-8554-554A-95A1-A94E89F30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12" y="106858"/>
            <a:ext cx="2565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7252A8-6943-8348-B1CD-6F27399067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4306" r="22659" b="4253"/>
          <a:stretch/>
        </p:blipFill>
        <p:spPr>
          <a:xfrm>
            <a:off x="1094282" y="1200329"/>
            <a:ext cx="3672590" cy="31228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62D170-1573-1544-8AC5-F630C79FE09D}"/>
              </a:ext>
            </a:extLst>
          </p:cNvPr>
          <p:cNvSpPr/>
          <p:nvPr/>
        </p:nvSpPr>
        <p:spPr>
          <a:xfrm>
            <a:off x="1094282" y="1320968"/>
            <a:ext cx="3777522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ill Sans Ultra Bold" panose="020B0A02020104020203" pitchFamily="34" charset="77"/>
              </a:rPr>
              <a:t>SHMS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ill Sans Ultra Bold" panose="020B0A020201040202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44D9AF-92E4-2D48-8C83-4FC6107A81C5}"/>
              </a:ext>
            </a:extLst>
          </p:cNvPr>
          <p:cNvSpPr/>
          <p:nvPr/>
        </p:nvSpPr>
        <p:spPr>
          <a:xfrm>
            <a:off x="3038814" y="0"/>
            <a:ext cx="66240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SAVE THE DATE!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65CEF-8C30-BC40-BDA1-EBD2BC6C57DB}"/>
              </a:ext>
            </a:extLst>
          </p:cNvPr>
          <p:cNvSpPr/>
          <p:nvPr/>
        </p:nvSpPr>
        <p:spPr>
          <a:xfrm>
            <a:off x="7037310" y="1272211"/>
            <a:ext cx="4909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 the Date: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B2335-B8B5-894F-8E2F-BCC7B2F4EECD}"/>
              </a:ext>
            </a:extLst>
          </p:cNvPr>
          <p:cNvSpPr/>
          <p:nvPr/>
        </p:nvSpPr>
        <p:spPr>
          <a:xfrm>
            <a:off x="6846758" y="2287874"/>
            <a:ext cx="5456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ill Sans Ultra Bold" panose="020B0A02020104020203" pitchFamily="34" charset="77"/>
              </a:rPr>
              <a:t>Wednesday, SEP. 2ND 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ill Sans Ultra Bold" panose="020B0A02020104020203" pitchFamily="34" charset="77"/>
            </a:endParaRP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ill Sans Ultra Bold" panose="020B0A02020104020203" pitchFamily="34" charset="77"/>
              </a:rPr>
              <a:t>At 5:30pm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ill Sans Ultra Bold" panose="020B0A02020104020203" pitchFamily="34" charset="77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BCEBFAF-1124-324C-881F-5B01A8AEB310}"/>
              </a:ext>
            </a:extLst>
          </p:cNvPr>
          <p:cNvSpPr/>
          <p:nvPr/>
        </p:nvSpPr>
        <p:spPr>
          <a:xfrm>
            <a:off x="5576972" y="2461019"/>
            <a:ext cx="1547734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54672-BC74-8C4C-A26A-0CEFDD38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159809"/>
            <a:ext cx="6478058" cy="6478058"/>
          </a:xfr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67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79C0BC-D1F4-2F4D-B69E-E7E8F36B4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2" y="191219"/>
            <a:ext cx="8742947" cy="654513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99D6B9-EEEC-BE42-A989-60A565D46416}"/>
              </a:ext>
            </a:extLst>
          </p:cNvPr>
          <p:cNvSpPr/>
          <p:nvPr/>
        </p:nvSpPr>
        <p:spPr>
          <a:xfrm>
            <a:off x="5775157" y="206617"/>
            <a:ext cx="4957011" cy="8842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SAMPLE SCHEDULE</a:t>
            </a:r>
          </a:p>
        </p:txBody>
      </p:sp>
    </p:spTree>
    <p:extLst>
      <p:ext uri="{BB962C8B-B14F-4D97-AF65-F5344CB8AC3E}">
        <p14:creationId xmlns:p14="http://schemas.microsoft.com/office/powerpoint/2010/main" val="24020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67FA-3281-5649-80DF-B8675BF1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12BA12-2A09-784D-9534-D1A23413A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0"/>
            <a:ext cx="10972800" cy="68580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38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92D5-D604-A446-8797-60C4371F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95" y="146431"/>
            <a:ext cx="9601200" cy="14859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600" b="1" dirty="0">
                <a:latin typeface="Bernard MT Condensed" panose="02050806060905020404" pitchFamily="18" charset="77"/>
              </a:rPr>
              <a:t>Technology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032CC-2ABC-B84D-A135-98FDEA84B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0" y="1452449"/>
            <a:ext cx="5323645" cy="42946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891D4-0F70-0B40-85F9-1856D89DA880}"/>
              </a:ext>
            </a:extLst>
          </p:cNvPr>
          <p:cNvSpPr txBox="1"/>
          <p:nvPr/>
        </p:nvSpPr>
        <p:spPr>
          <a:xfrm>
            <a:off x="854995" y="1231279"/>
            <a:ext cx="51827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/>
              <a:t>Need a Device? </a:t>
            </a:r>
          </a:p>
          <a:p>
            <a:r>
              <a:rPr lang="en-US" sz="4400" dirty="0" smtClean="0"/>
              <a:t>Call the school to set up an appointment time for pick-up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7013-9D29-9046-A379-24B04E8C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376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Atlanta Public Schools will be providing lunches for students.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2144B-61B7-AD48-B41F-62A38FD5C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1420708"/>
            <a:ext cx="4656338" cy="41437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D3158-E3F5-3542-A5DA-EA0FABFE7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55" y="3413448"/>
            <a:ext cx="3483027" cy="336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47B66A-3EB3-0540-8F56-01680676D141}"/>
              </a:ext>
            </a:extLst>
          </p:cNvPr>
          <p:cNvSpPr/>
          <p:nvPr/>
        </p:nvSpPr>
        <p:spPr>
          <a:xfrm>
            <a:off x="6202180" y="1622028"/>
            <a:ext cx="4566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Order meals through this site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7CC1B-090F-394D-9020-A4989E022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14" y="1923488"/>
            <a:ext cx="2619710" cy="1489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C53C8-D544-AF44-8127-3E7FBB349AA9}"/>
              </a:ext>
            </a:extLst>
          </p:cNvPr>
          <p:cNvSpPr txBox="1"/>
          <p:nvPr/>
        </p:nvSpPr>
        <p:spPr>
          <a:xfrm>
            <a:off x="737937" y="5485306"/>
            <a:ext cx="492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Orders need to be placed by 11:59PM on Mondays</a:t>
            </a:r>
          </a:p>
        </p:txBody>
      </p:sp>
    </p:spTree>
    <p:extLst>
      <p:ext uri="{BB962C8B-B14F-4D97-AF65-F5344CB8AC3E}">
        <p14:creationId xmlns:p14="http://schemas.microsoft.com/office/powerpoint/2010/main" val="18347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1EBA-49E7-DF4C-A421-6B364E39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60" y="0"/>
            <a:ext cx="9601200" cy="1485900"/>
          </a:xfrm>
        </p:spPr>
        <p:txBody>
          <a:bodyPr/>
          <a:lstStyle/>
          <a:p>
            <a:r>
              <a:rPr lang="en-US" b="1" dirty="0"/>
              <a:t>Parent Portal: </a:t>
            </a:r>
            <a:br>
              <a:rPr lang="en-US" b="1" dirty="0"/>
            </a:br>
            <a:r>
              <a:rPr lang="en-US" b="1" dirty="0"/>
              <a:t>Access Student Schedules and Grades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8D7260-C2E9-8847-98D0-7C7A2FBC8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80" y="1336734"/>
            <a:ext cx="11526141" cy="2561497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sz="4000" dirty="0" smtClean="0"/>
              <a:t>Create, Reset, or Log in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4000" dirty="0" smtClean="0">
                <a:hlinkClick r:id="rId3"/>
              </a:rPr>
              <a:t>https://www.atlantapublicschools.us/Page/48412</a:t>
            </a:r>
            <a:endParaRPr lang="en-US" sz="4000" dirty="0" smtClean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4000" dirty="0" smtClean="0"/>
              <a:t>Quick-sheets are available on </a:t>
            </a:r>
            <a:r>
              <a:rPr lang="en-US" sz="4000" dirty="0" err="1" smtClean="0"/>
              <a:t>Sylvan’s</a:t>
            </a:r>
            <a:r>
              <a:rPr lang="en-US" sz="4000" dirty="0" smtClean="0"/>
              <a:t> Website.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D35E0E-FD6F-804A-BC3B-33A19E5C2D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02" y="3654543"/>
            <a:ext cx="3192295" cy="3160844"/>
          </a:xfrm>
        </p:spPr>
      </p:pic>
    </p:spTree>
    <p:extLst>
      <p:ext uri="{BB962C8B-B14F-4D97-AF65-F5344CB8AC3E}">
        <p14:creationId xmlns:p14="http://schemas.microsoft.com/office/powerpoint/2010/main" val="419962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5A8F-E541-D940-B4D4-D235793E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23851"/>
            <a:ext cx="9601200" cy="14859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If You’ve Got Questions… </a:t>
            </a:r>
            <a:br>
              <a:rPr lang="en-US" sz="5400" b="1" dirty="0"/>
            </a:br>
            <a:r>
              <a:rPr lang="en-US" sz="5400" b="1" dirty="0"/>
              <a:t>We’ve Got Answers!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C5925E2-77F1-684E-BDE2-86E37981A7EF}"/>
              </a:ext>
            </a:extLst>
          </p:cNvPr>
          <p:cNvSpPr/>
          <p:nvPr/>
        </p:nvSpPr>
        <p:spPr>
          <a:xfrm>
            <a:off x="0" y="825500"/>
            <a:ext cx="3810000" cy="26924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Parent Portal? How do I register?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8E53457-25FC-1843-BA14-A0E4ACB817E3}"/>
              </a:ext>
            </a:extLst>
          </p:cNvPr>
          <p:cNvSpPr/>
          <p:nvPr/>
        </p:nvSpPr>
        <p:spPr>
          <a:xfrm>
            <a:off x="9296400" y="825500"/>
            <a:ext cx="2895600" cy="2523066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information can I obtain from Parent Portal?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A66CDDFA-BCB9-8A43-874B-4B61935C3EE6}"/>
              </a:ext>
            </a:extLst>
          </p:cNvPr>
          <p:cNvSpPr/>
          <p:nvPr/>
        </p:nvSpPr>
        <p:spPr>
          <a:xfrm>
            <a:off x="4933904" y="2349050"/>
            <a:ext cx="2895600" cy="2523066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do I access </a:t>
            </a:r>
            <a:r>
              <a:rPr lang="en-US" b="1" dirty="0">
                <a:solidFill>
                  <a:schemeClr val="tx1"/>
                </a:solidFill>
              </a:rPr>
              <a:t>it? How do I access it?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A66CDDFA-BCB9-8A43-874B-4B61935C3EE6}"/>
              </a:ext>
            </a:extLst>
          </p:cNvPr>
          <p:cNvSpPr/>
          <p:nvPr/>
        </p:nvSpPr>
        <p:spPr>
          <a:xfrm>
            <a:off x="7505608" y="3762983"/>
            <a:ext cx="2895600" cy="2523066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 forgot my Username and Password.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A0246C-7F70-8D4F-B638-6B5572621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 r="-86" b="6839"/>
          <a:stretch/>
        </p:blipFill>
        <p:spPr>
          <a:xfrm rot="21122862">
            <a:off x="996850" y="4015050"/>
            <a:ext cx="3930760" cy="25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50" y="166985"/>
            <a:ext cx="746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</a:rPr>
              <a:t>Parent Portal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1676400"/>
            <a:ext cx="10306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 </a:t>
            </a:r>
            <a:r>
              <a:rPr lang="en-US" sz="4800" dirty="0"/>
              <a:t>View Student Schedule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Access Student Grades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 </a:t>
            </a:r>
            <a:r>
              <a:rPr lang="en-US" sz="4800" dirty="0" smtClean="0"/>
              <a:t>Monitor Attendance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Update Contact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 School &amp; District Notifications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47452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{09578225-6C56-2F4B-8AC9-447201EB34CB}tf10001072</Template>
  <TotalTime>3256</TotalTime>
  <Words>940</Words>
  <Application>Microsoft Office PowerPoint</Application>
  <PresentationFormat>Widescreen</PresentationFormat>
  <Paragraphs>137</Paragraphs>
  <Slides>29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Berlin Sans FB Demi</vt:lpstr>
      <vt:lpstr>Bernard MT Condensed</vt:lpstr>
      <vt:lpstr>Broadway</vt:lpstr>
      <vt:lpstr>Calibri</vt:lpstr>
      <vt:lpstr>Courier New</vt:lpstr>
      <vt:lpstr>Engravers MT</vt:lpstr>
      <vt:lpstr>Franklin Gothic Book</vt:lpstr>
      <vt:lpstr>Gill Sans Ultra Bold</vt:lpstr>
      <vt:lpstr>Lucida Calligraphy</vt:lpstr>
      <vt:lpstr>Crop</vt:lpstr>
      <vt:lpstr>PowerPoint Presentation</vt:lpstr>
      <vt:lpstr>PowerPoint Presentation</vt:lpstr>
      <vt:lpstr>PowerPoint Presentation</vt:lpstr>
      <vt:lpstr>PowerPoint Presentation</vt:lpstr>
      <vt:lpstr>Technology</vt:lpstr>
      <vt:lpstr>Atlanta Public Schools will be providing lunches for students. </vt:lpstr>
      <vt:lpstr>Parent Portal:  Access Student Schedules and Grades</vt:lpstr>
      <vt:lpstr>If You’ve Got Questions…  We’ve Got Answers!</vt:lpstr>
      <vt:lpstr>PowerPoint Presentation</vt:lpstr>
      <vt:lpstr>Creating, Resetting, and Activating your Account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  with US!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Jackson, Mahoganey</cp:lastModifiedBy>
  <cp:revision>57</cp:revision>
  <cp:lastPrinted>2020-08-19T18:16:47Z</cp:lastPrinted>
  <dcterms:created xsi:type="dcterms:W3CDTF">2020-08-18T01:24:37Z</dcterms:created>
  <dcterms:modified xsi:type="dcterms:W3CDTF">2020-08-26T19:03:06Z</dcterms:modified>
</cp:coreProperties>
</file>